
<file path=[Content_Types].xml><?xml version="1.0" encoding="utf-8"?>
<Types xmlns="http://schemas.openxmlformats.org/package/2006/content-types">
  <Default Extension="png" ContentType="image/png"/>
  <Default Extension="jpeg" ContentType="image/jpeg"/>
  <Default Extension="dib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2"/>
  </p:notesMasterIdLst>
  <p:sldIdLst>
    <p:sldId id="256" r:id="rId2"/>
    <p:sldId id="301" r:id="rId3"/>
    <p:sldId id="348" r:id="rId4"/>
    <p:sldId id="349" r:id="rId5"/>
    <p:sldId id="345" r:id="rId6"/>
    <p:sldId id="302" r:id="rId7"/>
    <p:sldId id="307" r:id="rId8"/>
    <p:sldId id="350" r:id="rId9"/>
    <p:sldId id="342" r:id="rId10"/>
    <p:sldId id="341" r:id="rId11"/>
    <p:sldId id="263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5" r:id="rId20"/>
    <p:sldId id="266" r:id="rId21"/>
    <p:sldId id="305" r:id="rId22"/>
    <p:sldId id="306" r:id="rId23"/>
    <p:sldId id="304" r:id="rId24"/>
    <p:sldId id="267" r:id="rId25"/>
    <p:sldId id="316" r:id="rId26"/>
    <p:sldId id="310" r:id="rId27"/>
    <p:sldId id="311" r:id="rId28"/>
    <p:sldId id="312" r:id="rId29"/>
    <p:sldId id="313" r:id="rId30"/>
    <p:sldId id="314" r:id="rId31"/>
    <p:sldId id="315" r:id="rId32"/>
    <p:sldId id="30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6" r:id="rId52"/>
    <p:sldId id="300" r:id="rId53"/>
    <p:sldId id="338" r:id="rId54"/>
    <p:sldId id="318" r:id="rId55"/>
    <p:sldId id="319" r:id="rId56"/>
    <p:sldId id="322" r:id="rId57"/>
    <p:sldId id="321" r:id="rId58"/>
    <p:sldId id="320" r:id="rId59"/>
    <p:sldId id="324" r:id="rId60"/>
    <p:sldId id="323" r:id="rId61"/>
    <p:sldId id="326" r:id="rId62"/>
    <p:sldId id="325" r:id="rId63"/>
    <p:sldId id="328" r:id="rId64"/>
    <p:sldId id="339" r:id="rId65"/>
    <p:sldId id="297" r:id="rId66"/>
    <p:sldId id="298" r:id="rId67"/>
    <p:sldId id="340" r:id="rId68"/>
    <p:sldId id="344" r:id="rId69"/>
    <p:sldId id="347" r:id="rId70"/>
    <p:sldId id="346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4306A-98F7-4E98-8EAC-55A9BF706797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43DB-82D8-4411-A2E3-B9952C961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1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30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9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3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89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53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0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85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42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2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7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6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28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7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4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51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53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58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19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70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8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9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88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52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78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5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63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57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8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49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56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67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05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2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69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83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5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667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311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4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80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70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9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25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91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278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48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163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0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757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50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58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7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874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63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047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901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478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66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378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501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1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27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25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997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4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1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43DB-82D8-4411-A2E3-B9952C9610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7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0783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26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20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8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9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7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7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8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0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/>
          <a:lstStyle/>
          <a:p>
            <a:fld id="{AA3F3269-4AFB-4E9C-A1D6-029096EE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409AA5-68C5-4974-BFB3-CDFD745B6A55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3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dib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di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di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1597700"/>
            <a:ext cx="8534400" cy="838199"/>
          </a:xfrm>
        </p:spPr>
        <p:txBody>
          <a:bodyPr/>
          <a:lstStyle/>
          <a:p>
            <a:r>
              <a:rPr lang="en-US" sz="4400" dirty="0"/>
              <a:t>SQL Server Integration Services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5638800"/>
            <a:ext cx="7403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Bryan Cafferky</a:t>
            </a:r>
          </a:p>
          <a:p>
            <a:r>
              <a:rPr lang="en-US" sz="2400" i="1" dirty="0"/>
              <a:t>Technology Solutions Professional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86724-8655-48BF-9366-D930AA32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61" y="6054298"/>
            <a:ext cx="2057400" cy="438150"/>
          </a:xfrm>
          <a:prstGeom prst="rect">
            <a:avLst/>
          </a:prstGeom>
          <a:solidFill>
            <a:schemeClr val="tx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A Simple project example</a:t>
            </a:r>
          </a:p>
        </p:txBody>
      </p:sp>
    </p:spTree>
    <p:extLst>
      <p:ext uri="{BB962C8B-B14F-4D97-AF65-F5344CB8AC3E}">
        <p14:creationId xmlns:p14="http://schemas.microsoft.com/office/powerpoint/2010/main" val="21956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99" y="1676400"/>
            <a:ext cx="799643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3581400" y="2209800"/>
            <a:ext cx="24384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New Project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200"/>
            <a:ext cx="8049198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105400" y="1447800"/>
            <a:ext cx="2971800" cy="685800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Integration Services Project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Level Configuration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057400"/>
            <a:ext cx="322222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029200" y="2286000"/>
            <a:ext cx="2971800" cy="1752600"/>
          </a:xfrm>
          <a:prstGeom prst="borderCallout1">
            <a:avLst>
              <a:gd name="adj1" fmla="val 18750"/>
              <a:gd name="adj2" fmla="val -8333"/>
              <a:gd name="adj3" fmla="val 45075"/>
              <a:gd name="adj4" fmla="val -42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in 2012 – Project Parameters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Project Level Connection Managers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Level Configuration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599" y="2286000"/>
            <a:ext cx="363391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943600" y="2286000"/>
            <a:ext cx="2971800" cy="1600200"/>
          </a:xfrm>
          <a:prstGeom prst="borderCallout1">
            <a:avLst>
              <a:gd name="adj1" fmla="val 18750"/>
              <a:gd name="adj2" fmla="val -8333"/>
              <a:gd name="adj3" fmla="val 55319"/>
              <a:gd name="adj4" fmla="val -3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and Select New Connection Manager to create a Project Level Connection Manager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Level Configuration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676400"/>
            <a:ext cx="5105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943600" y="22860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9038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Connection Type.  OLEDB is the most common, i.e. SQL Server.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524000"/>
            <a:ext cx="5844697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791200" y="1752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49489"/>
              <a:gd name="adj4" fmla="val -30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the Connection Properties.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Connection Manager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67200" y="3276600"/>
            <a:ext cx="685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905000"/>
            <a:ext cx="39433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410200" y="32766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29165"/>
              <a:gd name="adj4" fmla="val -444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 (project) indicates this is a Project Level Connection Manager.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Creating a Project – Project Connection Manager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24000"/>
            <a:ext cx="840303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486400" y="1066800"/>
            <a:ext cx="2971800" cy="1447800"/>
          </a:xfrm>
          <a:prstGeom prst="borderCallout1">
            <a:avLst>
              <a:gd name="adj1" fmla="val 18750"/>
              <a:gd name="adj2" fmla="val -8333"/>
              <a:gd name="adj3" fmla="val 110704"/>
              <a:gd name="adj4" fmla="val -388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a Data Flow.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04800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371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/>
              <a:t>Parameters: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514600"/>
            <a:ext cx="58592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that can be configured externally.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scoped to the package or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can get their value from a parameter.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81534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Features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Flexible Configuration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Transparency/Visibility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Automated Deployment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Database Integration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ADFv2 – SSIS on Azure (in preview)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071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 – Project Parameter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6019800"/>
            <a:ext cx="760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Parameters are just Project Level scoped variables but they are exposed</a:t>
            </a:r>
          </a:p>
          <a:p>
            <a:r>
              <a:rPr lang="en-US" dirty="0"/>
              <a:t>To the Configuration Editor in SSMS and SQL Agent.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00200"/>
            <a:ext cx="2180844" cy="41148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35438"/>
              <a:gd name="adj4" fmla="val -72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on the </a:t>
            </a:r>
            <a:r>
              <a:rPr lang="en-US" dirty="0" err="1"/>
              <a:t>Project.parameters</a:t>
            </a:r>
            <a:r>
              <a:rPr lang="en-US" dirty="0"/>
              <a:t> to create Project Parameters.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 – Project Parameter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7954370" cy="198120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4038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290867"/>
              <a:gd name="adj4" fmla="val -116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Add Parameter Icon</a:t>
            </a:r>
          </a:p>
        </p:txBody>
      </p:sp>
    </p:spTree>
    <p:extLst>
      <p:ext uri="{BB962C8B-B14F-4D97-AF65-F5344CB8AC3E}">
        <p14:creationId xmlns:p14="http://schemas.microsoft.com/office/powerpoint/2010/main" val="3917433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 – Project Parameter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9400"/>
            <a:ext cx="7578090" cy="209833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4038600" y="1905000"/>
            <a:ext cx="2971800" cy="533400"/>
          </a:xfrm>
          <a:prstGeom prst="borderCallout1">
            <a:avLst>
              <a:gd name="adj1" fmla="val 18750"/>
              <a:gd name="adj2" fmla="val -8333"/>
              <a:gd name="adj3" fmla="val 386867"/>
              <a:gd name="adj4" fmla="val -66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Parameter Details</a:t>
            </a:r>
          </a:p>
        </p:txBody>
      </p:sp>
    </p:spTree>
    <p:extLst>
      <p:ext uri="{BB962C8B-B14F-4D97-AF65-F5344CB8AC3E}">
        <p14:creationId xmlns:p14="http://schemas.microsoft.com/office/powerpoint/2010/main" val="960649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 – package Parameter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05000"/>
            <a:ext cx="50387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29085"/>
              <a:gd name="adj4" fmla="val -41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a package open, click on the Parameters tab so we can create Project Parameters.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9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Creating a Project – PACKAGE Parameter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9342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4953000" y="36576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33902"/>
              <a:gd name="adj4" fmla="val 3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Parameter.  You can make it required.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1981200"/>
            <a:ext cx="693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Loads the entire project, i.e. all packages with current settings to the SSISDB in the Integration Services Catalogs.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exported from the catalog as needed and restored to a Data Tools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Packages can be configured in the catalog and executed from the catalog.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SSISDB is a central repository for SSIS packages on a given SQL Server instance.</a:t>
            </a:r>
          </a:p>
        </p:txBody>
      </p:sp>
    </p:spTree>
    <p:extLst>
      <p:ext uri="{BB962C8B-B14F-4D97-AF65-F5344CB8AC3E}">
        <p14:creationId xmlns:p14="http://schemas.microsoft.com/office/powerpoint/2010/main" val="333156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6252379" cy="373761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09556"/>
              <a:gd name="adj4" fmla="val -73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Project and then Deploy.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19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5257800" cy="4509783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91200" y="1905000"/>
            <a:ext cx="2971800" cy="1295400"/>
          </a:xfrm>
          <a:prstGeom prst="borderCallout1">
            <a:avLst>
              <a:gd name="adj1" fmla="val 18750"/>
              <a:gd name="adj2" fmla="val -8333"/>
              <a:gd name="adj3" fmla="val 19203"/>
              <a:gd name="adj4" fmla="val -8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Deployment Steps screen.  Click Next.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55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76400"/>
            <a:ext cx="5596853" cy="4800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15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-23420"/>
              <a:gd name="adj4" fmla="val -587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the SQL Server Instance where the project should be deployed.  Click Browse to locate the folder.</a:t>
            </a:r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0" y="4572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562600" y="3124200"/>
            <a:ext cx="15240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41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2834640" cy="288036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15000" y="3886200"/>
            <a:ext cx="2895600" cy="1600200"/>
          </a:xfrm>
          <a:prstGeom prst="borderCallout1">
            <a:avLst>
              <a:gd name="adj1" fmla="val 18750"/>
              <a:gd name="adj2" fmla="val -8333"/>
              <a:gd name="adj3" fmla="val 52580"/>
              <a:gd name="adj4" fmla="val -565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the folder or click on New Folder to create a one.</a:t>
            </a:r>
          </a:p>
        </p:txBody>
      </p:sp>
    </p:spTree>
    <p:extLst>
      <p:ext uri="{BB962C8B-B14F-4D97-AF65-F5344CB8AC3E}">
        <p14:creationId xmlns:p14="http://schemas.microsoft.com/office/powerpoint/2010/main" val="84305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661" y="228600"/>
            <a:ext cx="7772400" cy="838199"/>
          </a:xfrm>
        </p:spPr>
        <p:txBody>
          <a:bodyPr/>
          <a:lstStyle/>
          <a:p>
            <a:r>
              <a:rPr lang="en-US" sz="5400" dirty="0"/>
              <a:t>SQL Server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3A8D1-4E05-47D4-8468-78252839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8650002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76400"/>
            <a:ext cx="5524500" cy="473854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867400" y="3886200"/>
            <a:ext cx="2895600" cy="1600200"/>
          </a:xfrm>
          <a:prstGeom prst="borderCallout1">
            <a:avLst>
              <a:gd name="adj1" fmla="val 103893"/>
              <a:gd name="adj2" fmla="val 29246"/>
              <a:gd name="adj3" fmla="val 138294"/>
              <a:gd name="adj4" fmla="val 6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 the settings and click Deploy.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46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Deploying a project – step 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0200"/>
            <a:ext cx="5418661" cy="46291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3962400" y="3581400"/>
            <a:ext cx="2895600" cy="1600200"/>
          </a:xfrm>
          <a:prstGeom prst="borderCallout1">
            <a:avLst>
              <a:gd name="adj1" fmla="val 103893"/>
              <a:gd name="adj2" fmla="val 47878"/>
              <a:gd name="adj3" fmla="val 148580"/>
              <a:gd name="adj4" fmla="val 6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deployment confirmation screen shows all tasks Passed.  Click Close when ready.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08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/>
              <a:t>New in 2012 – The Integration Services Catalog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9" y="1905000"/>
            <a:ext cx="4148667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1 4"/>
          <p:cNvSpPr/>
          <p:nvPr/>
        </p:nvSpPr>
        <p:spPr>
          <a:xfrm>
            <a:off x="5562600" y="4495800"/>
            <a:ext cx="2971800" cy="1295400"/>
          </a:xfrm>
          <a:prstGeom prst="borderCallout1">
            <a:avLst>
              <a:gd name="adj1" fmla="val -7313"/>
              <a:gd name="adj2" fmla="val 34271"/>
              <a:gd name="adj3" fmla="val -24128"/>
              <a:gd name="adj4" fmla="val -19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Exposes Projects, Packages and </a:t>
            </a:r>
            <a:r>
              <a:rPr lang="en-US" dirty="0" err="1"/>
              <a:t>Configurationns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2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/>
              <a:t>New in 2012 – The Integration Services Catalog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86000"/>
            <a:ext cx="3970020" cy="225552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562600" y="47244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-48345"/>
              <a:gd name="adj4" fmla="val -850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Folders hold Projects and Environments.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/>
              <a:t>New in 2012 – The Integration Services Catalog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52600"/>
            <a:ext cx="3871913" cy="3692989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943600" y="2895600"/>
            <a:ext cx="2971800" cy="1295400"/>
          </a:xfrm>
          <a:prstGeom prst="borderCallout1">
            <a:avLst>
              <a:gd name="adj1" fmla="val 35040"/>
              <a:gd name="adj2" fmla="val -4072"/>
              <a:gd name="adj3" fmla="val 90008"/>
              <a:gd name="adj4" fmla="val -40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on a Package or Project to get a Context Sensitive Menu.  Select Configure.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1430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336472" cy="418623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5715000" y="4191000"/>
            <a:ext cx="2971800" cy="1295400"/>
          </a:xfrm>
          <a:prstGeom prst="borderCallout1">
            <a:avLst>
              <a:gd name="adj1" fmla="val -10571"/>
              <a:gd name="adj2" fmla="val 13443"/>
              <a:gd name="adj3" fmla="val -33913"/>
              <a:gd name="adj4" fmla="val -6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values for Project Parameters and Connection Managers.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Environments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029200"/>
            <a:ext cx="6977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Environment is just a set of Project Configuration Values stored </a:t>
            </a:r>
          </a:p>
          <a:p>
            <a:r>
              <a:rPr lang="en-US" dirty="0"/>
              <a:t>as an object in the catalog.  The idea is that for each environment, Dev, </a:t>
            </a:r>
          </a:p>
          <a:p>
            <a:r>
              <a:rPr lang="en-US" dirty="0"/>
              <a:t>Integration, QA and Production, the configuration values will need to be </a:t>
            </a:r>
          </a:p>
          <a:p>
            <a:r>
              <a:rPr lang="en-US" dirty="0"/>
              <a:t>Different.  SSIS Environments make this easier to manage.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60" y="1885950"/>
            <a:ext cx="4069080" cy="30861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5791200" y="3276600"/>
            <a:ext cx="2971800" cy="1295400"/>
          </a:xfrm>
          <a:prstGeom prst="borderCallout1">
            <a:avLst>
              <a:gd name="adj1" fmla="val 32488"/>
              <a:gd name="adj2" fmla="val -3788"/>
              <a:gd name="adj3" fmla="val 119220"/>
              <a:gd name="adj4" fmla="val -52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 Environment.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3657600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Environments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524000"/>
            <a:ext cx="6509106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191000" y="4191000"/>
            <a:ext cx="2743200" cy="8382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a named and description and click Ok.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Environments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905000"/>
            <a:ext cx="27717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029200" y="5181600"/>
            <a:ext cx="2667000" cy="990600"/>
          </a:xfrm>
          <a:prstGeom prst="borderCallout1">
            <a:avLst>
              <a:gd name="adj1" fmla="val 18750"/>
              <a:gd name="adj2" fmla="val -8333"/>
              <a:gd name="adj3" fmla="val -90577"/>
              <a:gd name="adj4" fmla="val -216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and select Properties to edit.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09" y="381000"/>
            <a:ext cx="7772400" cy="838199"/>
          </a:xfrm>
        </p:spPr>
        <p:txBody>
          <a:bodyPr/>
          <a:lstStyle/>
          <a:p>
            <a:r>
              <a:rPr lang="en-US" sz="5400" dirty="0"/>
              <a:t>SQL Server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14BE2-5059-4086-8228-AA20521E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0" y="1676400"/>
            <a:ext cx="793903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99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990600"/>
            <a:ext cx="7086600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New in 2012 – The Integration Services Catalog - Environments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275070" cy="4210457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029200" y="5105400"/>
            <a:ext cx="3276600" cy="1295400"/>
          </a:xfrm>
          <a:prstGeom prst="borderCallout1">
            <a:avLst>
              <a:gd name="adj1" fmla="val 18750"/>
              <a:gd name="adj2" fmla="val -8333"/>
              <a:gd name="adj3" fmla="val -137003"/>
              <a:gd name="adj4" fmla="val -377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variable names and values.  These will be assigned to configuration properties.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5638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7818"/>
              <a:gd name="adj4" fmla="val -49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see the project in the catalog.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9838" y="2414588"/>
            <a:ext cx="4124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935272"/>
            <a:ext cx="3795713" cy="275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638800" y="4495800"/>
            <a:ext cx="3276600" cy="1295400"/>
          </a:xfrm>
          <a:prstGeom prst="borderCallout1">
            <a:avLst>
              <a:gd name="adj1" fmla="val 35039"/>
              <a:gd name="adj2" fmla="val -3611"/>
              <a:gd name="adj3" fmla="val -101438"/>
              <a:gd name="adj4" fmla="val -22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mouse click on the Project and select Configure.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962025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648200" y="44958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85059"/>
              <a:gd name="adj4" fmla="val -954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</a:t>
            </a:r>
            <a:r>
              <a:rPr lang="en-US" dirty="0" err="1"/>
              <a:t>refrences</a:t>
            </a:r>
            <a:r>
              <a:rPr lang="en-US" dirty="0"/>
              <a:t> to configure.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962025"/>
            <a:ext cx="6337508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71031"/>
              <a:gd name="adj4" fmla="val 21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Add to add a reference to an Environment.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905000"/>
            <a:ext cx="2971800" cy="30480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181600" y="51054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75218"/>
              <a:gd name="adj4" fmla="val -24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environment and Ok.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6775" y="962025"/>
            <a:ext cx="74104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201348"/>
              <a:gd name="adj4" fmla="val -20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see the reference was added..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76400"/>
            <a:ext cx="690974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31846"/>
              <a:gd name="adj4" fmla="val 73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Parameters and then the ellipsis.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24000"/>
            <a:ext cx="3686175" cy="407832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410200" y="54102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5858"/>
              <a:gd name="adj4" fmla="val -2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Use Environment variable and select a variable.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5867400" cy="377533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257800" y="5334000"/>
            <a:ext cx="3276600" cy="1295400"/>
          </a:xfrm>
          <a:prstGeom prst="borderCallout1">
            <a:avLst>
              <a:gd name="adj1" fmla="val -9486"/>
              <a:gd name="adj2" fmla="val 20861"/>
              <a:gd name="adj3" fmla="val -107578"/>
              <a:gd name="adj4" fmla="val 346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Connection Managers and the ellipsis next to </a:t>
            </a:r>
            <a:r>
              <a:rPr lang="en-US" dirty="0" err="1"/>
              <a:t>ServerName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0033" y="1066800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Architectural Details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Architecture Addresses Many SSIS Limitations!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SSIS Catalog in SQL Server managed via SSMS.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Built-in SSRS Reports on package executions.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Deployment Model:  All the packages in the project are  deployed together.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Configurable Project and Package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Environments – containers of configurations settings.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True database service execution.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0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28800"/>
            <a:ext cx="3352800" cy="3709481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029200" y="28956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162729"/>
              <a:gd name="adj4" fmla="val -25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‘Use environment variable’ and select the variable from the drop down..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86000"/>
            <a:ext cx="6779859" cy="43624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38100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261321"/>
              <a:gd name="adj4" fmla="val 99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</a:t>
            </a:r>
            <a:r>
              <a:rPr lang="en-US" dirty="0" err="1"/>
              <a:t>ServerName</a:t>
            </a:r>
            <a:r>
              <a:rPr lang="en-US" dirty="0"/>
              <a:t> is now set to the environment variable name.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 Plus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New in 2012 – Configuration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71800" y="25146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43600" y="2514600"/>
            <a:ext cx="0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Magnetic Disk 9"/>
          <p:cNvSpPr/>
          <p:nvPr/>
        </p:nvSpPr>
        <p:spPr>
          <a:xfrm>
            <a:off x="381000" y="2438400"/>
            <a:ext cx="22860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800" y="3657600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Project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devserver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Flowchart: Magnetic Disk 12"/>
          <p:cNvSpPr/>
          <p:nvPr/>
        </p:nvSpPr>
        <p:spPr>
          <a:xfrm>
            <a:off x="3429000" y="2514600"/>
            <a:ext cx="22860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6324600" y="2438400"/>
            <a:ext cx="2438400" cy="3048000"/>
          </a:xfrm>
          <a:prstGeom prst="flowChartMagneticDisk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905000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14800" y="1752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81800" y="1905000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9000" y="3657600"/>
            <a:ext cx="21563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qaserver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4600" y="3733800"/>
            <a:ext cx="23278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SSIS Catalog</a:t>
            </a:r>
          </a:p>
          <a:p>
            <a:pPr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SSISDemo</a:t>
            </a:r>
            <a:r>
              <a:rPr lang="en-US" sz="1400" dirty="0">
                <a:solidFill>
                  <a:schemeClr val="bg1"/>
                </a:solidFill>
              </a:rPr>
              <a:t> Folder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SSISProject1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SSISEnv1</a:t>
            </a:r>
          </a:p>
          <a:p>
            <a:pPr lvl="1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 Server=</a:t>
            </a:r>
            <a:r>
              <a:rPr lang="en-US" sz="1400" dirty="0" err="1">
                <a:solidFill>
                  <a:schemeClr val="bg1"/>
                </a:solidFill>
              </a:rPr>
              <a:t>prodserver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" y="5867400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deploy the project to each server and it automatically picks up the </a:t>
            </a:r>
          </a:p>
          <a:p>
            <a:r>
              <a:rPr lang="en-US" dirty="0"/>
              <a:t>configuration settings for that server.  Note:  We are using relative references.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</p:spTree>
    <p:extLst>
      <p:ext uri="{BB962C8B-B14F-4D97-AF65-F5344CB8AC3E}">
        <p14:creationId xmlns:p14="http://schemas.microsoft.com/office/powerpoint/2010/main" val="1656848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701322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76400"/>
            <a:ext cx="6553821" cy="413385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486400" y="2667000"/>
            <a:ext cx="3276600" cy="1295400"/>
          </a:xfrm>
          <a:prstGeom prst="borderCallout1">
            <a:avLst>
              <a:gd name="adj1" fmla="val 105760"/>
              <a:gd name="adj2" fmla="val 10040"/>
              <a:gd name="adj3" fmla="val 162664"/>
              <a:gd name="adj4" fmla="val 50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entering the server name, click the ellipsis next to the Package text box.</a:t>
            </a:r>
          </a:p>
        </p:txBody>
      </p:sp>
    </p:spTree>
    <p:extLst>
      <p:ext uri="{BB962C8B-B14F-4D97-AF65-F5344CB8AC3E}">
        <p14:creationId xmlns:p14="http://schemas.microsoft.com/office/powerpoint/2010/main" val="1938253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2" y="1652587"/>
            <a:ext cx="41433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7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7572375" cy="51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76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00200"/>
            <a:ext cx="7038975" cy="47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25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1657350"/>
            <a:ext cx="4162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1257300"/>
            <a:ext cx="4686300" cy="533400"/>
          </a:xfrm>
        </p:spPr>
        <p:txBody>
          <a:bodyPr>
            <a:normAutofit/>
          </a:bodyPr>
          <a:lstStyle/>
          <a:p>
            <a:r>
              <a:rPr lang="en-US" dirty="0"/>
              <a:t>Configuration Improvements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905000"/>
            <a:ext cx="81534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Deployment Model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the packages in the project are deployed together.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Packages in the project can share Parameters and Connection Managers.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Parameter and Configuration Values can easily be configured in SSMS.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r>
              <a:rPr lang="en-US" sz="2000" dirty="0"/>
              <a:t>The Legacy Package Deployment Model is available but does not support the above features.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27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7378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6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905000"/>
            <a:ext cx="70407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package/project defaults.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Environment variables.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be overridden with hard coded values.</a:t>
            </a:r>
          </a:p>
        </p:txBody>
      </p:sp>
    </p:spTree>
    <p:extLst>
      <p:ext uri="{BB962C8B-B14F-4D97-AF65-F5344CB8AC3E}">
        <p14:creationId xmlns:p14="http://schemas.microsoft.com/office/powerpoint/2010/main" val="3890314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752600"/>
            <a:ext cx="3848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52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Using SSIS with SQL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6400800" cy="45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45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Autofit/>
          </a:bodyPr>
          <a:lstStyle/>
          <a:p>
            <a:r>
              <a:rPr lang="en-US" sz="4000" dirty="0"/>
              <a:t>Built-in SSRS Reports</a:t>
            </a:r>
          </a:p>
        </p:txBody>
      </p:sp>
    </p:spTree>
    <p:extLst>
      <p:ext uri="{BB962C8B-B14F-4D97-AF65-F5344CB8AC3E}">
        <p14:creationId xmlns:p14="http://schemas.microsoft.com/office/powerpoint/2010/main" val="1245066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/>
              <a:t>New in 2012 – SSRS Reports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743200"/>
            <a:ext cx="54292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1 5"/>
          <p:cNvSpPr/>
          <p:nvPr/>
        </p:nvSpPr>
        <p:spPr>
          <a:xfrm>
            <a:off x="4800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14489"/>
              <a:gd name="adj4" fmla="val 27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a package fails, you need to view Reports from the catalog to get details.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906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/>
              <a:t>New in 2012 – SSRS reports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7743010" cy="4038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4800600" y="1600200"/>
            <a:ext cx="3276600" cy="1295400"/>
          </a:xfrm>
          <a:prstGeom prst="borderCallout1">
            <a:avLst>
              <a:gd name="adj1" fmla="val 104541"/>
              <a:gd name="adj2" fmla="val 30306"/>
              <a:gd name="adj3" fmla="val 306245"/>
              <a:gd name="adj4" fmla="val 31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All Messages for error details.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/>
              <a:t>SSIS 2012+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" y="1066800"/>
            <a:ext cx="8153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Architecture Addresses Many SSIS Limitations!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SSIS Catalog in SQL Server managed via SSMS.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Built-in SSRS Reports on package executions. 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Deployment Model:  All the packages in the project are  deployed together.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Configurable Project and Package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Environments – containers of configurations settings.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True database service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Scale 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SSIS Support – ADFv2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02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661" y="228600"/>
            <a:ext cx="7772400" cy="838199"/>
          </a:xfrm>
        </p:spPr>
        <p:txBody>
          <a:bodyPr/>
          <a:lstStyle/>
          <a:p>
            <a:r>
              <a:rPr lang="en-US" sz="5400" dirty="0"/>
              <a:t>SQL Server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3A8D1-4E05-47D4-8468-78252839E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47800"/>
            <a:ext cx="8650002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89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109" y="381000"/>
            <a:ext cx="7772400" cy="838199"/>
          </a:xfrm>
        </p:spPr>
        <p:txBody>
          <a:bodyPr/>
          <a:lstStyle/>
          <a:p>
            <a:r>
              <a:rPr lang="en-US" sz="5400" dirty="0"/>
              <a:t>SQL Server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14BE2-5059-4086-8228-AA20521E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0" y="1676400"/>
            <a:ext cx="793903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9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105156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Drum roll……The </a:t>
            </a:r>
            <a:r>
              <a:rPr lang="en-US" dirty="0" err="1"/>
              <a:t>ssis</a:t>
            </a:r>
            <a:r>
              <a:rPr lang="en-US" dirty="0"/>
              <a:t> catalog!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4000"/>
            <a:ext cx="4038600" cy="495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55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838199"/>
          </a:xfrm>
        </p:spPr>
        <p:txBody>
          <a:bodyPr/>
          <a:lstStyle/>
          <a:p>
            <a:r>
              <a:rPr lang="en-US" dirty="0"/>
              <a:t>SSIS+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2954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5909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0"/>
            <a:ext cx="3962400" cy="838199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0790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1"/>
            <a:ext cx="7772400" cy="838199"/>
          </a:xfrm>
        </p:spPr>
        <p:txBody>
          <a:bodyPr/>
          <a:lstStyle/>
          <a:p>
            <a:r>
              <a:rPr lang="en-US" dirty="0"/>
              <a:t>SSIS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120" y="1051560"/>
            <a:ext cx="6400800" cy="5334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Ssis</a:t>
            </a:r>
            <a:r>
              <a:rPr lang="en-US" dirty="0"/>
              <a:t> catalog views – The dba’s dream come true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81200"/>
            <a:ext cx="8424470" cy="38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88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13798</TotalTime>
  <Words>1382</Words>
  <Application>Microsoft Office PowerPoint</Application>
  <PresentationFormat>On-screen Show (4:3)</PresentationFormat>
  <Paragraphs>343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Century Gothic</vt:lpstr>
      <vt:lpstr>Wingdings 3</vt:lpstr>
      <vt:lpstr>Ion</vt:lpstr>
      <vt:lpstr>SQL Server Integration Services</vt:lpstr>
      <vt:lpstr>SSIS</vt:lpstr>
      <vt:lpstr>SQL Server 2017</vt:lpstr>
      <vt:lpstr>SQL Server 2016</vt:lpstr>
      <vt:lpstr>SSIS</vt:lpstr>
      <vt:lpstr>SSIS</vt:lpstr>
      <vt:lpstr>SSIS</vt:lpstr>
      <vt:lpstr>Demo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 Plus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</vt:lpstr>
      <vt:lpstr>SSIS 2012+</vt:lpstr>
      <vt:lpstr>SQL Server 2017</vt:lpstr>
      <vt:lpstr>SQL Server 2016</vt:lpstr>
      <vt:lpstr>SSIS+</vt:lpstr>
    </vt:vector>
  </TitlesOfParts>
  <Company>Partners HealthCare System,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SSIS 2012</dc:title>
  <dc:creator>Partners Information Systems</dc:creator>
  <cp:lastModifiedBy>Bryan Cafferky</cp:lastModifiedBy>
  <cp:revision>120</cp:revision>
  <dcterms:created xsi:type="dcterms:W3CDTF">2014-09-22T12:17:25Z</dcterms:created>
  <dcterms:modified xsi:type="dcterms:W3CDTF">2018-02-26T22:06:02Z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2018-02-13T17:33:32.4056214Z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